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Raleway" panose="020B0604020202020204" charset="-52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B87C986-739D-4246-80FA-57945232A517}">
  <a:tblStyle styleId="{9B87C986-739D-4246-80FA-57945232A5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063d60a0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063d60a0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a063d60a02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a063d60a02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b939cc06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9b939cc06b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9f141cd5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9f141cd5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9f141cd516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9f141cd516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a063d60a0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a063d60a0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a063d60a02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a063d60a02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a063d60a0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a063d60a02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a063d60a0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a063d60a0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a225c8d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a225c8d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 rotWithShape="1">
          <a:blip r:embed="rId3">
            <a:alphaModFix/>
          </a:blip>
          <a:srcRect b="2997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370175" y="363050"/>
            <a:ext cx="1775100" cy="719400"/>
          </a:xfrm>
          <a:prstGeom prst="rect">
            <a:avLst/>
          </a:prstGeom>
          <a:solidFill>
            <a:schemeClr val="lt1"/>
          </a:solidFill>
          <a:ln w="28575" cap="rnd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ТУ-144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4725400" y="3855175"/>
            <a:ext cx="4418700" cy="1021500"/>
          </a:xfrm>
          <a:prstGeom prst="rect">
            <a:avLst/>
          </a:prstGeom>
          <a:solidFill>
            <a:schemeClr val="lt1"/>
          </a:solidFill>
          <a:ln w="28575" cap="rnd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bg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Выполнил </a:t>
            </a:r>
            <a:r>
              <a:rPr lang="ru" sz="1800" i="1" dirty="0">
                <a:solidFill>
                  <a:schemeClr val="bg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Семин А. В.</a:t>
            </a:r>
            <a:r>
              <a:rPr lang="ru" sz="1800" dirty="0">
                <a:solidFill>
                  <a:schemeClr val="bg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endParaRPr sz="1800" dirty="0">
              <a:solidFill>
                <a:schemeClr val="bg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bg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группа </a:t>
            </a:r>
            <a:r>
              <a:rPr lang="ru" sz="1800" i="1" dirty="0">
                <a:solidFill>
                  <a:schemeClr val="bg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М8О-406Б-20</a:t>
            </a:r>
            <a:r>
              <a:rPr lang="ru" sz="1800" dirty="0">
                <a:solidFill>
                  <a:schemeClr val="bg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800" dirty="0">
              <a:solidFill>
                <a:schemeClr val="bg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bg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Преподаватель д. т. н. проф-р Егоров А. В.</a:t>
            </a:r>
            <a:endParaRPr sz="1800" dirty="0">
              <a:solidFill>
                <a:schemeClr val="bg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7928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Спецчасть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-83959" y="368543"/>
            <a:ext cx="9061098" cy="44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AutoNum type="arabicPeriod"/>
            </a:pPr>
            <a:r>
              <a:rPr lang="ru" sz="1600" b="1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Вид самолета: </a:t>
            </a: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дальнемагистральный (дальность полета 2920 км)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AutoNum type="arabicPeriod"/>
            </a:pPr>
            <a:r>
              <a:rPr lang="ru" sz="1600" b="1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Класс самолета по взлетной массе: </a:t>
            </a: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1ый (взлетная масса 180т)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AutoNum type="arabicPeriod"/>
            </a:pPr>
            <a:r>
              <a:rPr lang="ru" sz="1600" b="1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Число Маха и тип самолета по скорости полета: </a:t>
            </a: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сверхзвуковой</a:t>
            </a:r>
            <a:r>
              <a:rPr lang="ru" sz="1600" b="1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;</a:t>
            </a:r>
            <a:endParaRPr sz="1600" b="1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AutoNum type="alphaLcPeriod"/>
            </a:pP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крейсерская дозвуковая скорость M = 0.85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AutoNum type="alphaLcPeriod"/>
            </a:pP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крейсерская сверхзвуковая скорость M = 2.00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AutoNum type="alphaLcPeriod"/>
            </a:pP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Максимальное число Маха M = 2.29 </a:t>
            </a:r>
            <a:r>
              <a:rPr lang="ru" sz="1600" b="1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2430 км/ч, высота 16 км.)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AutoNum type="arabicPeriod"/>
            </a:pPr>
            <a:r>
              <a:rPr lang="ru" sz="1600" b="1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Характеристики крыла: </a:t>
            </a: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треугольное крыло, поперечное V &lt; 0, прямая стреловидность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AutoNum type="arabicPeriod"/>
            </a:pPr>
            <a:r>
              <a:rPr lang="ru" sz="1600" b="1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Классификация самолета</a:t>
            </a: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AutoNum type="alphaLcPeriod"/>
            </a:pP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по числу крыльев: моноплан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AutoNum type="alphaLcPeriod"/>
            </a:pP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по расположению крыльев: низкоплан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AutoNum type="alphaLcPeriod"/>
            </a:pP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по типу и расположению оперения: бесхвостка.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AutoNum type="arabicPeriod"/>
            </a:pPr>
            <a:r>
              <a:rPr lang="ru" sz="1600" b="1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Удлинение крыла</a:t>
            </a: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 L*L / S = 27,65*27,65 / 438 = 2.55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Сужение крыла</a:t>
            </a: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 bц / bк = </a:t>
            </a:r>
            <a:r>
              <a:rPr lang="ru" sz="1600" dirty="0" smtClean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10,25</a:t>
            </a:r>
            <a:endParaRPr sz="1600" dirty="0" smtClean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</a:pPr>
            <a:r>
              <a:rPr lang="ru" sz="1600" b="1" dirty="0" smtClean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7. </a:t>
            </a:r>
            <a:r>
              <a:rPr lang="en-US" sz="1600" b="1" dirty="0" smtClean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ru" sz="1600" b="1" dirty="0" smtClean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Тяга двигателя</a:t>
            </a:r>
            <a:r>
              <a:rPr lang="ru" sz="1600" dirty="0" smtClean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 G / K = 180000 / 8,1 = 22.2 кН</a:t>
            </a:r>
            <a:endParaRPr sz="1600" dirty="0" smtClean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</a:pPr>
            <a:r>
              <a:rPr lang="en-US" sz="1600" b="1" dirty="0" smtClean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8.   </a:t>
            </a:r>
            <a:r>
              <a:rPr lang="ru" sz="1600" b="1" dirty="0" smtClean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Шасси</a:t>
            </a:r>
            <a:r>
              <a:rPr lang="ru" sz="1600" b="1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ru" sz="16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трехопорное с носовой стойкой, передняя стойка шасси выше задних</a:t>
            </a:r>
            <a:endParaRPr sz="16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3"/>
          <p:cNvSpPr txBox="1"/>
          <p:nvPr/>
        </p:nvSpPr>
        <p:spPr>
          <a:xfrm>
            <a:off x="210200" y="303300"/>
            <a:ext cx="60984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9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Спасибо за внимание!</a:t>
            </a:r>
            <a:endParaRPr sz="39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 idx="4294967295"/>
          </p:nvPr>
        </p:nvSpPr>
        <p:spPr>
          <a:xfrm>
            <a:off x="34150" y="102625"/>
            <a:ext cx="17928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Введение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4294967295"/>
          </p:nvPr>
        </p:nvSpPr>
        <p:spPr>
          <a:xfrm>
            <a:off x="34150" y="554075"/>
            <a:ext cx="4617300" cy="4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50" b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Ту-144</a:t>
            </a:r>
            <a:r>
              <a:rPr lang="ru" sz="185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— советский сверхзвуковой пассажирский самолёт 1-го класса, разработанный </a:t>
            </a:r>
            <a:r>
              <a:rPr lang="ru" sz="1850" b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КБ «Туполев»</a:t>
            </a:r>
            <a:r>
              <a:rPr lang="ru" sz="185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в 1960-х годах, производившийся в Воронеже. Первый испытательный полет совершил </a:t>
            </a:r>
            <a:r>
              <a:rPr lang="ru" sz="1850" b="1" i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31 декабря 1968 года</a:t>
            </a:r>
            <a:r>
              <a:rPr lang="ru" sz="185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что стало первым в мире полетом сверхзвукового пассажирского самолёта (британско-французский «Конкорд» совершил первый испытательный полёт </a:t>
            </a:r>
            <a:r>
              <a:rPr lang="ru" sz="1850" b="1" i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 марта 1969 года</a:t>
            </a:r>
            <a:r>
              <a:rPr lang="ru" sz="185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). </a:t>
            </a:r>
            <a:endParaRPr sz="1850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850" b="1" i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5 июня 1969 года </a:t>
            </a:r>
            <a:r>
              <a:rPr lang="ru" sz="185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впервые в истории сверхзвуковой пассажирской авиации преодолел звуковой барьер.</a:t>
            </a:r>
            <a:endParaRPr sz="1850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r="39769"/>
          <a:stretch/>
        </p:blipFill>
        <p:spPr>
          <a:xfrm>
            <a:off x="4572000" y="637825"/>
            <a:ext cx="4509293" cy="439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title" idx="4294967295"/>
          </p:nvPr>
        </p:nvSpPr>
        <p:spPr>
          <a:xfrm>
            <a:off x="34150" y="102625"/>
            <a:ext cx="35352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История создания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93750" y="551800"/>
            <a:ext cx="8820300" cy="4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 b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16 июля 1963</a:t>
            </a:r>
            <a:r>
              <a:rPr lang="ru" sz="19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года с выходом постановления ЦК КПСС и Совета министров СССР </a:t>
            </a:r>
            <a:r>
              <a:rPr lang="ru" sz="1900" i="1" u="sng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«О создании ОКБ А. Н. Туполева СПС Ту-144 с четырьмя реактивными двигателями и о постройке партии таких самолётов».</a:t>
            </a:r>
            <a:endParaRPr sz="1900" i="1" u="sng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 b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С 1965 года </a:t>
            </a:r>
            <a:r>
              <a:rPr lang="ru" sz="19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проводились консультации с французскими разработчиками Concorde; более десятка встреч и по 65 докладов с каждой стороны.</a:t>
            </a:r>
            <a:endParaRPr sz="1900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Ведущий конструктор по самолету - </a:t>
            </a:r>
            <a:r>
              <a:rPr lang="ru" sz="1900" i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Алексей Андреевич Туполев</a:t>
            </a:r>
            <a:r>
              <a:rPr lang="ru" sz="19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900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Строительство первого опытного самолета Ту-144 началось </a:t>
            </a:r>
            <a:r>
              <a:rPr lang="ru" sz="1900" b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в 1965 году</a:t>
            </a:r>
            <a:r>
              <a:rPr lang="ru" sz="19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900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Первый полет опытного Ту-144 состоялся </a:t>
            </a:r>
            <a:r>
              <a:rPr lang="ru" sz="1900" b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31 декабр</a:t>
            </a:r>
            <a:r>
              <a:rPr lang="ru" sz="1900" b="1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я</a:t>
            </a:r>
            <a:r>
              <a:rPr lang="ru" sz="1900" b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1968 года</a:t>
            </a:r>
            <a:r>
              <a:rPr lang="ru" sz="19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на два месяца раньше Конкорда.</a:t>
            </a:r>
            <a:endParaRPr sz="1900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 b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5 июня 1969</a:t>
            </a:r>
            <a:r>
              <a:rPr lang="ru" sz="19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года на высоте 11км Ту-144 развил скорость выше звуковой. </a:t>
            </a:r>
            <a:endParaRPr sz="1900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ru" sz="1900" b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25 мая 1970</a:t>
            </a:r>
            <a:r>
              <a:rPr lang="ru" sz="19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года самолёт разогнался до числа Маха чуть больше 2 на высоте 16,3км со скоростью </a:t>
            </a:r>
            <a:r>
              <a:rPr lang="ru" sz="1900" u="sng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2150 км/ч.</a:t>
            </a:r>
            <a:endParaRPr sz="1900" u="sng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 idx="4294967295"/>
          </p:nvPr>
        </p:nvSpPr>
        <p:spPr>
          <a:xfrm>
            <a:off x="34150" y="102625"/>
            <a:ext cx="39792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Особенности строения</a:t>
            </a:r>
            <a:endParaRPr/>
          </a:p>
        </p:txBody>
      </p:sp>
      <p:sp>
        <p:nvSpPr>
          <p:cNvPr id="107" name="Google Shape;107;p16"/>
          <p:cNvSpPr txBox="1"/>
          <p:nvPr/>
        </p:nvSpPr>
        <p:spPr>
          <a:xfrm>
            <a:off x="176700" y="595975"/>
            <a:ext cx="8653500" cy="45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Ту-144 - бесхвостый низкоплан. Обшивка разработана из дорогостоящих титановых сплавов.</a:t>
            </a:r>
            <a:endParaRPr sz="19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Фюзеляж состоит из трех блоков:</a:t>
            </a:r>
            <a:endParaRPr sz="19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Times New Roman"/>
              <a:buChar char="●"/>
            </a:pPr>
            <a:r>
              <a:rPr lang="ru" sz="19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кабина пилотов </a:t>
            </a:r>
            <a:r>
              <a:rPr lang="ru" sz="19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с носовым обтекателем</a:t>
            </a:r>
            <a:endParaRPr sz="19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Times New Roman"/>
              <a:buChar char="●"/>
            </a:pPr>
            <a:r>
              <a:rPr lang="ru" sz="19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салон </a:t>
            </a:r>
            <a:r>
              <a:rPr lang="ru" sz="19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для 90-150 пассажиров</a:t>
            </a:r>
            <a:endParaRPr sz="19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Times New Roman"/>
              <a:buChar char="●"/>
            </a:pPr>
            <a:r>
              <a:rPr lang="ru" sz="19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задняя часть</a:t>
            </a:r>
            <a:r>
              <a:rPr lang="ru" sz="19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где размещен основной топливный бак</a:t>
            </a:r>
            <a:endParaRPr sz="19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Шасси для Ту-144 разработали трехопорное с носовой стойкой. Топливные баки в количестве 18 штук разместили в крыльях.</a:t>
            </a:r>
            <a:endParaRPr sz="19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ru" sz="19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Носовая часть самолета была сделана подвижной и посажена на сдвоенный электропривод, который позволял ей отклоняться на 11 и 17 градусов во время взлета и посадки соответственно. Без подвижной носовой части обзор для пилотов был крайне неудобным.</a:t>
            </a:r>
            <a:endParaRPr sz="19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endParaRPr sz="19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630" y="0"/>
            <a:ext cx="8116220" cy="523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/>
        </p:nvSpPr>
        <p:spPr>
          <a:xfrm>
            <a:off x="143125" y="320075"/>
            <a:ext cx="4136700" cy="45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Ту-144 имеет еще одно крыло - </a:t>
            </a:r>
            <a:r>
              <a:rPr lang="ru" sz="1800" b="1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переднее</a:t>
            </a:r>
            <a:r>
              <a:rPr lang="ru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Его подъемная сила компенсирует прижимную силу от опущенного вниз носового обтекателя.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Крыло создает огромную силу сопротивления, поэтому сделано складным.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ru" sz="18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Также его использование позволило самолету значительно снизить скорость посадки (</a:t>
            </a:r>
            <a:r>
              <a:rPr lang="ru" sz="1800" i="1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266 км/ч против 300 км/ч у Конкорда</a:t>
            </a:r>
            <a:r>
              <a:rPr lang="ru" sz="18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).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0925" y="596475"/>
            <a:ext cx="4848250" cy="354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 idx="4294967295"/>
          </p:nvPr>
        </p:nvSpPr>
        <p:spPr>
          <a:xfrm>
            <a:off x="34150" y="102625"/>
            <a:ext cx="17928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Аналоги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7273" y="556050"/>
            <a:ext cx="4936726" cy="422705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34150" y="637825"/>
            <a:ext cx="4173000" cy="37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Boeing 2707</a:t>
            </a:r>
            <a:r>
              <a:rPr lang="ru" sz="18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— проект американского сверхзвукового пассажирского самолёта, разрабатываемый в 1960 годах, и свернутый в 1971 году.</a:t>
            </a:r>
            <a:endParaRPr sz="18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Очевидное отставание от других стран, создающих сверхзвуковые пассажирские самолёты — советского Ту-144 и совместного франко-британского самолета Concorde — лишило программу возможности установления политического приоритета.</a:t>
            </a:r>
            <a:endParaRPr sz="1800" dirty="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 idx="4294967295"/>
          </p:nvPr>
        </p:nvSpPr>
        <p:spPr>
          <a:xfrm>
            <a:off x="34150" y="102625"/>
            <a:ext cx="17928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Аналоги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34150" y="637825"/>
            <a:ext cx="3929100" cy="43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Главным конкурентом Ту-144 является </a:t>
            </a:r>
            <a:r>
              <a:rPr lang="ru" sz="1800" b="1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Конкорд</a:t>
            </a:r>
            <a:r>
              <a:rPr lang="ru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Двигатель </a:t>
            </a:r>
            <a:r>
              <a:rPr lang="ru" sz="1800" i="1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Olympus 593</a:t>
            </a:r>
            <a:r>
              <a:rPr lang="ru" sz="18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открыл возможность регулярных трансатлантических перелетов со сверхзвуковой скоростью.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Более плавная геометрия крыла.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Все три шасси на одном уровне.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Носовая часть подвижна, но нет переднего крыла.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Европейский самолёт за время эксплуатации перевез 2,5 млн пассажиров, а  Ту-144 — чуть больше 3 тысяч.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2" name="Google Shape;132;p20"/>
          <p:cNvPicPr preferRelativeResize="0"/>
          <p:nvPr/>
        </p:nvPicPr>
        <p:blipFill rotWithShape="1">
          <a:blip r:embed="rId3">
            <a:alphaModFix/>
          </a:blip>
          <a:srcRect t="34417"/>
          <a:stretch/>
        </p:blipFill>
        <p:spPr>
          <a:xfrm>
            <a:off x="4080500" y="637822"/>
            <a:ext cx="5063501" cy="391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 idx="4294967295"/>
          </p:nvPr>
        </p:nvSpPr>
        <p:spPr>
          <a:xfrm>
            <a:off x="34150" y="102625"/>
            <a:ext cx="17928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ТТХ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38" name="Google Shape;138;p21"/>
          <p:cNvGraphicFramePr/>
          <p:nvPr/>
        </p:nvGraphicFramePr>
        <p:xfrm>
          <a:off x="1299175" y="275200"/>
          <a:ext cx="7118250" cy="4662890"/>
        </p:xfrm>
        <a:graphic>
          <a:graphicData uri="http://schemas.openxmlformats.org/drawingml/2006/table">
            <a:tbl>
              <a:tblPr>
                <a:noFill/>
                <a:tableStyleId>{9B87C986-739D-4246-80FA-57945232A517}</a:tableStyleId>
              </a:tblPr>
              <a:tblGrid>
                <a:gridCol w="270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4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7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6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11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Ту-144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Ту-144С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Ту-144ЛЛ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Concorde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экипаж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4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3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длина, м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59.4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65.7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61.66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высота, м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12.25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12.50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12.2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7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площадь крыла, м*м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438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503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507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358.6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3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максимальная взлетная масса, кг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180 000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195 000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203 000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185 000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3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максимальная скорость, км/ч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2443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2500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2500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2330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крейсерская скорость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2300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2200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2300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2150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33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практическая дальность, км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2920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3080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4000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/>
                        <a:t>7200</a:t>
                      </a:r>
                      <a:endParaRPr sz="16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676</Words>
  <Application>Microsoft Office PowerPoint</Application>
  <PresentationFormat>Экран (16:9)</PresentationFormat>
  <Paragraphs>96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Lato</vt:lpstr>
      <vt:lpstr>Raleway</vt:lpstr>
      <vt:lpstr>Times New Roman</vt:lpstr>
      <vt:lpstr>Arial</vt:lpstr>
      <vt:lpstr>Streamline</vt:lpstr>
      <vt:lpstr>ТУ-144</vt:lpstr>
      <vt:lpstr>Введение</vt:lpstr>
      <vt:lpstr>История создания</vt:lpstr>
      <vt:lpstr>Особенности строения</vt:lpstr>
      <vt:lpstr>Презентация PowerPoint</vt:lpstr>
      <vt:lpstr>Презентация PowerPoint</vt:lpstr>
      <vt:lpstr>Аналоги</vt:lpstr>
      <vt:lpstr>Аналоги</vt:lpstr>
      <vt:lpstr>ТТХ</vt:lpstr>
      <vt:lpstr>Спецчасть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ТУ-144</dc:title>
  <cp:lastModifiedBy>Пользователь</cp:lastModifiedBy>
  <cp:revision>3</cp:revision>
  <dcterms:modified xsi:type="dcterms:W3CDTF">2023-12-11T10:22:08Z</dcterms:modified>
</cp:coreProperties>
</file>